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5143500" cx="9144000"/>
  <p:notesSz cx="6858000" cy="9144000"/>
  <p:embeddedFontLst>
    <p:embeddedFont>
      <p:font typeface="Raleway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Raleway-regular.fntdata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Raleway-italic.fntdata"/><Relationship Id="rId12" Type="http://schemas.openxmlformats.org/officeDocument/2006/relationships/slide" Target="slides/slide8.xml"/><Relationship Id="rId34" Type="http://schemas.openxmlformats.org/officeDocument/2006/relationships/font" Target="fonts/Raleway-bold.fntdata"/><Relationship Id="rId15" Type="http://schemas.openxmlformats.org/officeDocument/2006/relationships/slide" Target="slides/slide11.xml"/><Relationship Id="rId37" Type="http://schemas.openxmlformats.org/officeDocument/2006/relationships/font" Target="fonts/Lato-regular.fntdata"/><Relationship Id="rId14" Type="http://schemas.openxmlformats.org/officeDocument/2006/relationships/slide" Target="slides/slide10.xml"/><Relationship Id="rId36" Type="http://schemas.openxmlformats.org/officeDocument/2006/relationships/font" Target="fonts/Raleway-boldItalic.fntdata"/><Relationship Id="rId17" Type="http://schemas.openxmlformats.org/officeDocument/2006/relationships/slide" Target="slides/slide13.xml"/><Relationship Id="rId39" Type="http://schemas.openxmlformats.org/officeDocument/2006/relationships/font" Target="fonts/Lato-italic.fntdata"/><Relationship Id="rId16" Type="http://schemas.openxmlformats.org/officeDocument/2006/relationships/slide" Target="slides/slide12.xml"/><Relationship Id="rId38" Type="http://schemas.openxmlformats.org/officeDocument/2006/relationships/font" Target="fonts/Lato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2a8ecb4c2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2a8ecb4c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2a8ecb4c2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2a8ecb4c2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2a8ecb4c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2a8ecb4c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2a8ecb4c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2a8ecb4c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2a8ecb4c2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2a8ecb4c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2a8ecb4c2_0_1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2a8ecb4c2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2a8ecb4c2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2a8ecb4c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2a8ecb4c2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2a8ecb4c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2a8ecb4c2_0_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2a8ecb4c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2a8ecb4c2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2a8ecb4c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a3c898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a3c89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2a8ecb4c2_0_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2a8ecb4c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2a8ecb4c2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2a8ecb4c2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2a8ecb4c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2a8ecb4c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2a8ecb4c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2a8ecb4c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2a8ecb4c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2a8ecb4c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2a8ecb4c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2a8ecb4c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2a8ecb4c2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2a8ecb4c2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2a8ecb4c2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2a8ecb4c2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2a8ecb4c2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2a8ecb4c2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a3c898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a3c89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2a95d9d12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2a95d9d1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2a93616c7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2a93616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2a93616c7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2a93616c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2a95d9d12_0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2a95d9d1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2a8ecb4c2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2a8ecb4c2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6fa3c898_0_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c6fa3c89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16.png"/><Relationship Id="rId13" Type="http://schemas.openxmlformats.org/officeDocument/2006/relationships/image" Target="../media/image17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9" Type="http://schemas.openxmlformats.org/officeDocument/2006/relationships/image" Target="../media/image12.png"/><Relationship Id="rId14" Type="http://schemas.openxmlformats.org/officeDocument/2006/relationships/image" Target="../media/image19.png"/><Relationship Id="rId5" Type="http://schemas.openxmlformats.org/officeDocument/2006/relationships/image" Target="../media/image14.png"/><Relationship Id="rId6" Type="http://schemas.openxmlformats.org/officeDocument/2006/relationships/image" Target="../media/image6.png"/><Relationship Id="rId7" Type="http://schemas.openxmlformats.org/officeDocument/2006/relationships/image" Target="../media/image11.png"/><Relationship Id="rId8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Synthesis using DCGANS 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Yash Patel, Gaurav Maheshwari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Characteristics</a:t>
            </a:r>
            <a:r>
              <a:rPr lang="en"/>
              <a:t> </a:t>
            </a:r>
            <a:endParaRPr/>
          </a:p>
        </p:txBody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2400297" y="1602675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dataset consists of 1k classes.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Parameters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15 epochs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1024 batch size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2 x 10</a:t>
            </a:r>
            <a:r>
              <a:rPr baseline="30000" lang="en" sz="1600"/>
              <a:t>-3</a:t>
            </a:r>
            <a:r>
              <a:rPr lang="en" sz="1600"/>
              <a:t> learning rate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1200"/>
              </a:spcAft>
              <a:buSzPts val="1600"/>
              <a:buChar char="○"/>
            </a:pPr>
            <a:r>
              <a:rPr lang="en" sz="1600"/>
              <a:t>0.5 𝛽</a:t>
            </a:r>
            <a:r>
              <a:rPr baseline="-25000" lang="en" sz="1600"/>
              <a:t>1</a:t>
            </a:r>
            <a:r>
              <a:rPr lang="en" sz="1600"/>
              <a:t> for Adam optimizer and noise vector of size 100</a:t>
            </a:r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vectors from the Discriminator  </a:t>
            </a:r>
            <a:endParaRPr/>
          </a:p>
        </p:txBody>
      </p:sp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Create feature vectors by passing all the </a:t>
            </a:r>
            <a:r>
              <a:rPr lang="en"/>
              <a:t>convolution</a:t>
            </a:r>
            <a:r>
              <a:rPr lang="en"/>
              <a:t> layers of </a:t>
            </a:r>
            <a:r>
              <a:rPr lang="en"/>
              <a:t>discriminator through a max pooling layer to produce a     4 × 4 spatial grid.  These features are then flattened and concatenated to form a 15360 dimensional vector.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4"/>
          <p:cNvPicPr preferRelativeResize="0"/>
          <p:nvPr/>
        </p:nvPicPr>
        <p:blipFill rotWithShape="1">
          <a:blip r:embed="rId3">
            <a:alphaModFix/>
          </a:blip>
          <a:srcRect b="82612" l="0" r="0" t="4660"/>
          <a:stretch/>
        </p:blipFill>
        <p:spPr>
          <a:xfrm>
            <a:off x="0" y="-1"/>
            <a:ext cx="2535001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 rotWithShape="1">
          <a:blip r:embed="rId3">
            <a:alphaModFix/>
          </a:blip>
          <a:srcRect b="79475" l="0" r="0" t="7797"/>
          <a:stretch/>
        </p:blipFill>
        <p:spPr>
          <a:xfrm>
            <a:off x="2526275" y="-1"/>
            <a:ext cx="2535001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 rotWithShape="1">
          <a:blip r:embed="rId3">
            <a:alphaModFix/>
          </a:blip>
          <a:srcRect b="60010" l="0" r="0" t="27263"/>
          <a:stretch/>
        </p:blipFill>
        <p:spPr>
          <a:xfrm>
            <a:off x="5052550" y="-1"/>
            <a:ext cx="2535001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 rotWithShape="1">
          <a:blip r:embed="rId3">
            <a:alphaModFix/>
          </a:blip>
          <a:srcRect b="82664" l="0" r="38601" t="4608"/>
          <a:stretch/>
        </p:blipFill>
        <p:spPr>
          <a:xfrm>
            <a:off x="7576967" y="0"/>
            <a:ext cx="1556450" cy="5143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9.6%</a:t>
            </a:r>
            <a:endParaRPr/>
          </a:p>
        </p:txBody>
      </p:sp>
      <p:sp>
        <p:nvSpPr>
          <p:cNvPr id="156" name="Google Shape;156;p25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The accuracy was about 9.6%. We believe that the accuracy could be improved by increasing the number of epochs while training the model.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</a:t>
            </a:r>
            <a:endParaRPr/>
          </a:p>
        </p:txBody>
      </p:sp>
      <p:sp>
        <p:nvSpPr>
          <p:cNvPr id="162" name="Google Shape;162;p2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1600"/>
              </a:spcAft>
              <a:buSzPts val="1800"/>
              <a:buAutoNum type="arabicPeriod"/>
            </a:pPr>
            <a:r>
              <a:rPr lang="en"/>
              <a:t>Training DCGAN on LSUN Church Outdoor dataset.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Characteristics </a:t>
            </a:r>
            <a:endParaRPr/>
          </a:p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2400297" y="1602675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dataset consists of 126227 images of church outdoor.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Parameters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25 epochs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64 batch size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2 x 10</a:t>
            </a:r>
            <a:r>
              <a:rPr baseline="30000" lang="en" sz="1600"/>
              <a:t>-3</a:t>
            </a:r>
            <a:r>
              <a:rPr lang="en" sz="1600"/>
              <a:t> learning rate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1200"/>
              </a:spcAft>
              <a:buSzPts val="1600"/>
              <a:buChar char="○"/>
            </a:pPr>
            <a:r>
              <a:rPr lang="en" sz="1600"/>
              <a:t>0.5 </a:t>
            </a:r>
            <a:r>
              <a:rPr lang="en" sz="1600"/>
              <a:t>𝛽</a:t>
            </a:r>
            <a:r>
              <a:rPr baseline="-25000" lang="en" sz="1600"/>
              <a:t>1</a:t>
            </a:r>
            <a:r>
              <a:rPr lang="en" sz="1600"/>
              <a:t> for Adam optimizer and noise vector of size 100</a:t>
            </a:r>
            <a:endParaRPr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150"/>
            <a:ext cx="506095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500" y="476250"/>
            <a:ext cx="4000500" cy="40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3</a:t>
            </a:r>
            <a:endParaRPr/>
          </a:p>
        </p:txBody>
      </p:sp>
      <p:sp>
        <p:nvSpPr>
          <p:cNvPr id="180" name="Google Shape;180;p2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Training DCGAN on </a:t>
            </a:r>
            <a:r>
              <a:rPr lang="en"/>
              <a:t>Caltech-UCSD Birds-200-2011 dataset[4]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AutoNum type="arabicPeriod"/>
            </a:pPr>
            <a:r>
              <a:rPr lang="en"/>
              <a:t>Perform vector arithmetic operations over the generated images.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Characteristics 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2400297" y="1602675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dataset consists of 11778 images of Church outdoors.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Parameters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100 epochs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64 batch size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2 x 10</a:t>
            </a:r>
            <a:r>
              <a:rPr baseline="30000" lang="en" sz="1600"/>
              <a:t>-3</a:t>
            </a:r>
            <a:r>
              <a:rPr lang="en" sz="1600"/>
              <a:t> le</a:t>
            </a:r>
            <a:r>
              <a:rPr lang="en" sz="1600"/>
              <a:t>arning rate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1200"/>
              </a:spcAft>
              <a:buSzPts val="1600"/>
              <a:buChar char="○"/>
            </a:pPr>
            <a:r>
              <a:rPr lang="en" sz="1600"/>
              <a:t>0.5 𝛽</a:t>
            </a:r>
            <a:r>
              <a:rPr baseline="-25000" lang="en" sz="1600"/>
              <a:t>1</a:t>
            </a:r>
            <a:r>
              <a:rPr lang="en" sz="1600"/>
              <a:t> for A</a:t>
            </a:r>
            <a:r>
              <a:rPr lang="en" sz="1600"/>
              <a:t>dam optimizer and noise vector of size 100</a:t>
            </a:r>
            <a:endParaRPr sz="1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5325" y="806450"/>
            <a:ext cx="3530600" cy="35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</a:t>
            </a:r>
            <a:endParaRPr/>
          </a:p>
        </p:txBody>
      </p:sp>
      <p:sp>
        <p:nvSpPr>
          <p:cNvPr id="79" name="Google Shape;79;p14"/>
          <p:cNvSpPr txBox="1"/>
          <p:nvPr>
            <p:ph idx="1" type="body"/>
          </p:nvPr>
        </p:nvSpPr>
        <p:spPr>
          <a:xfrm>
            <a:off x="2400297" y="1602675"/>
            <a:ext cx="6321600" cy="300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Generating images using the Generative Adversarial Network[1] with the training procedures and optimization techniques as described in Unsupervised representation learning with deep convolutional generative adversarial networks[2].</a:t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 arithmetic operations</a:t>
            </a:r>
            <a:r>
              <a:rPr lang="en"/>
              <a:t> </a:t>
            </a:r>
            <a:endParaRPr/>
          </a:p>
        </p:txBody>
      </p:sp>
      <p:sp>
        <p:nvSpPr>
          <p:cNvPr id="198" name="Google Shape;198;p32"/>
          <p:cNvSpPr txBox="1"/>
          <p:nvPr>
            <p:ph idx="1" type="body"/>
          </p:nvPr>
        </p:nvSpPr>
        <p:spPr>
          <a:xfrm>
            <a:off x="2400297" y="1602675"/>
            <a:ext cx="6321600" cy="300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Arithmetic operations on	word embeddings reveal interesting structure in representation space.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Similar structure is revealed in the Z (noise vectors) representation of the generators.</a:t>
            </a:r>
            <a:endParaRPr sz="1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Single Images</a:t>
            </a:r>
            <a:endParaRPr/>
          </a:p>
        </p:txBody>
      </p:sp>
      <p:grpSp>
        <p:nvGrpSpPr>
          <p:cNvPr id="204" name="Google Shape;204;p33"/>
          <p:cNvGrpSpPr/>
          <p:nvPr/>
        </p:nvGrpSpPr>
        <p:grpSpPr>
          <a:xfrm>
            <a:off x="438150" y="400050"/>
            <a:ext cx="5410350" cy="2247900"/>
            <a:chOff x="152400" y="152400"/>
            <a:chExt cx="5410350" cy="2247900"/>
          </a:xfrm>
        </p:grpSpPr>
        <p:pic>
          <p:nvPicPr>
            <p:cNvPr id="205" name="Google Shape;205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52400"/>
              <a:ext cx="647700" cy="647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67438" y="152400"/>
              <a:ext cx="647700" cy="647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54975" y="152400"/>
              <a:ext cx="647700" cy="647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915025" y="152400"/>
              <a:ext cx="647700" cy="64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" name="Google Shape;209;p33"/>
            <p:cNvSpPr txBox="1"/>
            <p:nvPr/>
          </p:nvSpPr>
          <p:spPr>
            <a:xfrm>
              <a:off x="2683875" y="440975"/>
              <a:ext cx="429900" cy="26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/>
                <a:t>+</a:t>
              </a:r>
              <a:endParaRPr sz="3000"/>
            </a:p>
          </p:txBody>
        </p:sp>
        <p:sp>
          <p:nvSpPr>
            <p:cNvPr id="210" name="Google Shape;210;p33"/>
            <p:cNvSpPr txBox="1"/>
            <p:nvPr/>
          </p:nvSpPr>
          <p:spPr>
            <a:xfrm>
              <a:off x="1068825" y="440975"/>
              <a:ext cx="429900" cy="26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/>
                <a:t>-</a:t>
              </a:r>
              <a:endParaRPr sz="3000"/>
            </a:p>
          </p:txBody>
        </p:sp>
        <p:sp>
          <p:nvSpPr>
            <p:cNvPr id="211" name="Google Shape;211;p33"/>
            <p:cNvSpPr txBox="1"/>
            <p:nvPr/>
          </p:nvSpPr>
          <p:spPr>
            <a:xfrm>
              <a:off x="4243888" y="440975"/>
              <a:ext cx="429900" cy="26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3000">
                  <a:solidFill>
                    <a:schemeClr val="dk2"/>
                  </a:solidFill>
                </a:rPr>
                <a:t>=</a:t>
              </a:r>
              <a:endParaRPr sz="3000"/>
            </a:p>
          </p:txBody>
        </p:sp>
        <p:pic>
          <p:nvPicPr>
            <p:cNvPr id="212" name="Google Shape;212;p3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52400" y="952500"/>
              <a:ext cx="647700" cy="647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3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767450" y="952500"/>
              <a:ext cx="647700" cy="647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3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915025" y="952500"/>
              <a:ext cx="647700" cy="647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3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341238" y="905925"/>
              <a:ext cx="647700" cy="64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" name="Google Shape;216;p33"/>
            <p:cNvSpPr txBox="1"/>
            <p:nvPr/>
          </p:nvSpPr>
          <p:spPr>
            <a:xfrm>
              <a:off x="1068825" y="1144050"/>
              <a:ext cx="429900" cy="26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/>
                <a:t>-</a:t>
              </a:r>
              <a:endParaRPr sz="3000"/>
            </a:p>
          </p:txBody>
        </p:sp>
        <p:sp>
          <p:nvSpPr>
            <p:cNvPr id="217" name="Google Shape;217;p33"/>
            <p:cNvSpPr txBox="1"/>
            <p:nvPr/>
          </p:nvSpPr>
          <p:spPr>
            <a:xfrm>
              <a:off x="2683875" y="1144050"/>
              <a:ext cx="429900" cy="26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/>
                <a:t>+</a:t>
              </a:r>
              <a:endParaRPr sz="3000"/>
            </a:p>
          </p:txBody>
        </p:sp>
        <p:sp>
          <p:nvSpPr>
            <p:cNvPr id="218" name="Google Shape;218;p33"/>
            <p:cNvSpPr txBox="1"/>
            <p:nvPr/>
          </p:nvSpPr>
          <p:spPr>
            <a:xfrm>
              <a:off x="4298913" y="1033975"/>
              <a:ext cx="429900" cy="26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dk2"/>
                  </a:solidFill>
                </a:rPr>
                <a:t>=</a:t>
              </a:r>
              <a:endParaRPr sz="3000"/>
            </a:p>
          </p:txBody>
        </p:sp>
        <p:pic>
          <p:nvPicPr>
            <p:cNvPr id="219" name="Google Shape;219;p3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52400" y="1752600"/>
              <a:ext cx="647700" cy="647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3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767450" y="1752600"/>
              <a:ext cx="647700" cy="647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33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3341250" y="1752600"/>
              <a:ext cx="647700" cy="647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3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915050" y="1752600"/>
              <a:ext cx="647700" cy="64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" name="Google Shape;223;p33"/>
            <p:cNvSpPr txBox="1"/>
            <p:nvPr/>
          </p:nvSpPr>
          <p:spPr>
            <a:xfrm>
              <a:off x="4307363" y="1944150"/>
              <a:ext cx="429900" cy="26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dk2"/>
                  </a:solidFill>
                </a:rPr>
                <a:t>=</a:t>
              </a:r>
              <a:endParaRPr sz="3000"/>
            </a:p>
          </p:txBody>
        </p:sp>
        <p:sp>
          <p:nvSpPr>
            <p:cNvPr id="224" name="Google Shape;224;p33"/>
            <p:cNvSpPr txBox="1"/>
            <p:nvPr/>
          </p:nvSpPr>
          <p:spPr>
            <a:xfrm>
              <a:off x="2683875" y="2016125"/>
              <a:ext cx="429900" cy="26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/>
                <a:t>+</a:t>
              </a:r>
              <a:endParaRPr sz="3000"/>
            </a:p>
          </p:txBody>
        </p:sp>
        <p:sp>
          <p:nvSpPr>
            <p:cNvPr id="225" name="Google Shape;225;p33"/>
            <p:cNvSpPr txBox="1"/>
            <p:nvPr/>
          </p:nvSpPr>
          <p:spPr>
            <a:xfrm>
              <a:off x="1068825" y="1944150"/>
              <a:ext cx="429900" cy="26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/>
                <a:t>-</a:t>
              </a:r>
              <a:endParaRPr sz="3000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4"/>
          <p:cNvPicPr preferRelativeResize="0"/>
          <p:nvPr/>
        </p:nvPicPr>
        <p:blipFill rotWithShape="1">
          <a:blip r:embed="rId3">
            <a:alphaModFix/>
          </a:blip>
          <a:srcRect b="67172" l="0" r="25082" t="0"/>
          <a:stretch/>
        </p:blipFill>
        <p:spPr>
          <a:xfrm>
            <a:off x="450850" y="713275"/>
            <a:ext cx="1940975" cy="63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4"/>
          <p:cNvPicPr preferRelativeResize="0"/>
          <p:nvPr/>
        </p:nvPicPr>
        <p:blipFill rotWithShape="1">
          <a:blip r:embed="rId3">
            <a:alphaModFix/>
          </a:blip>
          <a:srcRect b="32786" l="0" r="25082" t="34384"/>
          <a:stretch/>
        </p:blipFill>
        <p:spPr>
          <a:xfrm>
            <a:off x="450850" y="2252812"/>
            <a:ext cx="1940975" cy="63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4"/>
          <p:cNvPicPr preferRelativeResize="0"/>
          <p:nvPr/>
        </p:nvPicPr>
        <p:blipFill rotWithShape="1">
          <a:blip r:embed="rId3">
            <a:alphaModFix/>
          </a:blip>
          <a:srcRect b="0" l="0" r="25082" t="67172"/>
          <a:stretch/>
        </p:blipFill>
        <p:spPr>
          <a:xfrm>
            <a:off x="450850" y="3709725"/>
            <a:ext cx="1940975" cy="63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4"/>
          <p:cNvPicPr preferRelativeResize="0"/>
          <p:nvPr/>
        </p:nvPicPr>
        <p:blipFill rotWithShape="1">
          <a:blip r:embed="rId3">
            <a:alphaModFix/>
          </a:blip>
          <a:srcRect b="34452" l="74509" r="0" t="32719"/>
          <a:stretch/>
        </p:blipFill>
        <p:spPr>
          <a:xfrm>
            <a:off x="3511563" y="2252800"/>
            <a:ext cx="660425" cy="63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4"/>
          <p:cNvSpPr txBox="1"/>
          <p:nvPr/>
        </p:nvSpPr>
        <p:spPr>
          <a:xfrm>
            <a:off x="1114438" y="1647475"/>
            <a:ext cx="6138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</a:t>
            </a:r>
            <a:endParaRPr sz="2400"/>
          </a:p>
        </p:txBody>
      </p:sp>
      <p:sp>
        <p:nvSpPr>
          <p:cNvPr id="235" name="Google Shape;235;p34"/>
          <p:cNvSpPr txBox="1"/>
          <p:nvPr/>
        </p:nvSpPr>
        <p:spPr>
          <a:xfrm>
            <a:off x="1167325" y="3043063"/>
            <a:ext cx="6138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+</a:t>
            </a:r>
            <a:endParaRPr sz="2400"/>
          </a:p>
        </p:txBody>
      </p:sp>
      <p:sp>
        <p:nvSpPr>
          <p:cNvPr id="236" name="Google Shape;236;p34"/>
          <p:cNvSpPr txBox="1"/>
          <p:nvPr/>
        </p:nvSpPr>
        <p:spPr>
          <a:xfrm>
            <a:off x="7470800" y="2264500"/>
            <a:ext cx="306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</a:t>
            </a:r>
            <a:endParaRPr/>
          </a:p>
        </p:txBody>
      </p:sp>
      <p:pic>
        <p:nvPicPr>
          <p:cNvPr id="237" name="Google Shape;237;p34"/>
          <p:cNvPicPr preferRelativeResize="0"/>
          <p:nvPr/>
        </p:nvPicPr>
        <p:blipFill rotWithShape="1">
          <a:blip r:embed="rId4">
            <a:alphaModFix/>
          </a:blip>
          <a:srcRect b="67172" l="0" r="25082" t="0"/>
          <a:stretch/>
        </p:blipFill>
        <p:spPr>
          <a:xfrm>
            <a:off x="5109675" y="713275"/>
            <a:ext cx="1940975" cy="63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4"/>
          <p:cNvPicPr preferRelativeResize="0"/>
          <p:nvPr/>
        </p:nvPicPr>
        <p:blipFill rotWithShape="1">
          <a:blip r:embed="rId4">
            <a:alphaModFix/>
          </a:blip>
          <a:srcRect b="33601" l="74508" r="0" t="33571"/>
          <a:stretch/>
        </p:blipFill>
        <p:spPr>
          <a:xfrm>
            <a:off x="8197850" y="2160363"/>
            <a:ext cx="660425" cy="63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4"/>
          <p:cNvPicPr preferRelativeResize="0"/>
          <p:nvPr/>
        </p:nvPicPr>
        <p:blipFill rotWithShape="1">
          <a:blip r:embed="rId4">
            <a:alphaModFix/>
          </a:blip>
          <a:srcRect b="0" l="0" r="25082" t="67172"/>
          <a:stretch/>
        </p:blipFill>
        <p:spPr>
          <a:xfrm>
            <a:off x="5109675" y="3607450"/>
            <a:ext cx="1940975" cy="63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4"/>
          <p:cNvPicPr preferRelativeResize="0"/>
          <p:nvPr/>
        </p:nvPicPr>
        <p:blipFill rotWithShape="1">
          <a:blip r:embed="rId4">
            <a:alphaModFix/>
          </a:blip>
          <a:srcRect b="33327" l="0" r="25082" t="30724"/>
          <a:stretch/>
        </p:blipFill>
        <p:spPr>
          <a:xfrm>
            <a:off x="5109675" y="2130038"/>
            <a:ext cx="1940975" cy="69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4"/>
          <p:cNvSpPr txBox="1"/>
          <p:nvPr/>
        </p:nvSpPr>
        <p:spPr>
          <a:xfrm>
            <a:off x="5828250" y="3003188"/>
            <a:ext cx="6138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+</a:t>
            </a:r>
            <a:endParaRPr sz="2400"/>
          </a:p>
        </p:txBody>
      </p:sp>
      <p:sp>
        <p:nvSpPr>
          <p:cNvPr id="242" name="Google Shape;242;p34"/>
          <p:cNvSpPr txBox="1"/>
          <p:nvPr/>
        </p:nvSpPr>
        <p:spPr>
          <a:xfrm>
            <a:off x="5828238" y="1525800"/>
            <a:ext cx="6138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</a:t>
            </a:r>
            <a:endParaRPr sz="2400"/>
          </a:p>
        </p:txBody>
      </p:sp>
      <p:sp>
        <p:nvSpPr>
          <p:cNvPr id="243" name="Google Shape;243;p34"/>
          <p:cNvSpPr txBox="1"/>
          <p:nvPr/>
        </p:nvSpPr>
        <p:spPr>
          <a:xfrm>
            <a:off x="2840575" y="2466625"/>
            <a:ext cx="306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alternative training procedure</a:t>
            </a:r>
            <a:endParaRPr/>
          </a:p>
        </p:txBody>
      </p:sp>
      <p:sp>
        <p:nvSpPr>
          <p:cNvPr id="249" name="Google Shape;249;p3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Update the weights of discriminator on every second batch and generator on each batch.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2410112" y="1070551"/>
            <a:ext cx="6321600" cy="300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 power of Discriminator needs to be more than that of the generator.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Models were very sensitive to hyper-parameters.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Citations</a:t>
            </a:r>
            <a:endParaRPr/>
          </a:p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[1] - </a:t>
            </a:r>
            <a:r>
              <a:rPr lang="en" sz="1400"/>
              <a:t>Goodfellow, Ian, et al. "Generative adversarial nets." </a:t>
            </a:r>
            <a:r>
              <a:rPr i="1" lang="en" sz="1400"/>
              <a:t>Advances in neural information processing systems</a:t>
            </a:r>
            <a:r>
              <a:rPr lang="en" sz="1400"/>
              <a:t>. 2014.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[2] - Radford, Alec, Luke Metz, and Soumith Chintala. "Unsupervised representation learning with deep convolutional generative adversarial networks." </a:t>
            </a:r>
            <a:r>
              <a:rPr i="1" lang="en" sz="1400"/>
              <a:t>arXiv preprint arXiv:1511.06434</a:t>
            </a:r>
            <a:r>
              <a:rPr lang="en" sz="1400"/>
              <a:t> (2015).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[3]- Bossard, Lukas, Matthieu Guillaumin, and Luc Van Gool. "Food-101–mining discriminative components with random forests." </a:t>
            </a:r>
            <a:r>
              <a:rPr i="1" lang="en" sz="1400"/>
              <a:t>European Conference on Computer Vision</a:t>
            </a:r>
            <a:r>
              <a:rPr lang="en" sz="1400"/>
              <a:t>. Springer, Cham, 2014.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[4] - Wah, Catherine, et al. "The caltech-ucsd birds-200-2011 dataset." (2011).</a:t>
            </a:r>
            <a:endParaRPr sz="1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</a:t>
            </a:r>
            <a:endParaRPr/>
          </a:p>
        </p:txBody>
      </p:sp>
      <p:sp>
        <p:nvSpPr>
          <p:cNvPr id="271" name="Google Shape;271;p3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 </a:t>
            </a:r>
            <a:r>
              <a:rPr lang="en"/>
              <a:t>collaborated</a:t>
            </a:r>
            <a:r>
              <a:rPr lang="en"/>
              <a:t> with another group on task 1, and shared the trained Imagenet-1k model.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0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Generative models and their importance</a:t>
            </a:r>
            <a:endParaRPr sz="2400"/>
          </a:p>
        </p:txBody>
      </p:sp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2400297" y="1602675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model P(X; 𝛳) that we can draw samples from.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Importance: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Understanding P(X) may help us understand P(Y|X).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1200"/>
              </a:spcAft>
              <a:buSzPts val="1600"/>
              <a:buChar char="○"/>
            </a:pPr>
            <a:r>
              <a:rPr lang="en" sz="1600"/>
              <a:t>Generating novel content.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Overview: GAN architecture</a:t>
            </a:r>
            <a:endParaRPr sz="2400"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3125"/>
            <a:ext cx="8839202" cy="376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Training</a:t>
            </a:r>
            <a:r>
              <a:rPr lang="en" sz="2400"/>
              <a:t> GAN’s (1)</a:t>
            </a:r>
            <a:endParaRPr sz="2400"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3125"/>
            <a:ext cx="8839202" cy="376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9275" y="4098625"/>
            <a:ext cx="545825" cy="5458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/>
        </p:nvSpPr>
        <p:spPr>
          <a:xfrm>
            <a:off x="6110500" y="4211775"/>
            <a:ext cx="25431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</a:t>
            </a:r>
            <a:r>
              <a:rPr lang="en"/>
              <a:t>propagate</a:t>
            </a:r>
            <a:r>
              <a:rPr lang="en"/>
              <a:t> error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update the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discriminator weights</a:t>
            </a:r>
            <a:endParaRPr/>
          </a:p>
        </p:txBody>
      </p:sp>
      <p:cxnSp>
        <p:nvCxnSpPr>
          <p:cNvPr id="100" name="Google Shape;100;p17"/>
          <p:cNvCxnSpPr/>
          <p:nvPr/>
        </p:nvCxnSpPr>
        <p:spPr>
          <a:xfrm rot="10800000">
            <a:off x="5863625" y="3452850"/>
            <a:ext cx="0" cy="6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" name="Google Shape;101;p17"/>
          <p:cNvCxnSpPr/>
          <p:nvPr/>
        </p:nvCxnSpPr>
        <p:spPr>
          <a:xfrm>
            <a:off x="5863625" y="4066650"/>
            <a:ext cx="240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17"/>
          <p:cNvCxnSpPr/>
          <p:nvPr/>
        </p:nvCxnSpPr>
        <p:spPr>
          <a:xfrm rot="10800000">
            <a:off x="8266025" y="3463350"/>
            <a:ext cx="105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Training GAN’s (2)</a:t>
            </a:r>
            <a:endParaRPr sz="2400"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3125"/>
            <a:ext cx="8839202" cy="376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1675" y="3059650"/>
            <a:ext cx="545825" cy="545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p18"/>
          <p:cNvCxnSpPr/>
          <p:nvPr/>
        </p:nvCxnSpPr>
        <p:spPr>
          <a:xfrm rot="10800000">
            <a:off x="8266025" y="3463350"/>
            <a:ext cx="105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" name="Google Shape;111;p18"/>
          <p:cNvCxnSpPr/>
          <p:nvPr/>
        </p:nvCxnSpPr>
        <p:spPr>
          <a:xfrm rot="10800000">
            <a:off x="2828875" y="4066750"/>
            <a:ext cx="5452200" cy="2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" name="Google Shape;112;p18"/>
          <p:cNvSpPr txBox="1"/>
          <p:nvPr/>
        </p:nvSpPr>
        <p:spPr>
          <a:xfrm>
            <a:off x="6110500" y="4211775"/>
            <a:ext cx="25431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propagate error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update the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generator weights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GAN: Mathematical Notation</a:t>
            </a:r>
            <a:endParaRPr sz="2400"/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25" y="2295525"/>
            <a:ext cx="8362950" cy="5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idx="4294967295"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DCGANS - Guideline for Stable learning </a:t>
            </a:r>
            <a:endParaRPr sz="2400"/>
          </a:p>
        </p:txBody>
      </p:sp>
      <p:sp>
        <p:nvSpPr>
          <p:cNvPr id="124" name="Google Shape;124;p20"/>
          <p:cNvSpPr txBox="1"/>
          <p:nvPr>
            <p:ph idx="4294967295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Replace pooling layer with strided </a:t>
            </a:r>
            <a:r>
              <a:rPr lang="en" sz="1700"/>
              <a:t>convolutions</a:t>
            </a:r>
            <a:r>
              <a:rPr lang="en" sz="1700"/>
              <a:t> layers.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Batch normalization in all layers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Remove fully connected hidden layers for deeper architectures.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Use ReLU activation in generator for all layers except for the output, which uses Tanh.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Use LeakyReLU activation in the discriminator for all layers.</a:t>
            </a:r>
            <a:endParaRPr sz="1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</a:t>
            </a:r>
            <a:endParaRPr/>
          </a:p>
        </p:txBody>
      </p:sp>
      <p:sp>
        <p:nvSpPr>
          <p:cNvPr id="130" name="Google Shape;130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Training DCGAN on </a:t>
            </a:r>
            <a:r>
              <a:rPr lang="en"/>
              <a:t>Imagenet-1k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AutoNum type="arabicPeriod"/>
            </a:pPr>
            <a:r>
              <a:rPr lang="en"/>
              <a:t>Training a linear-SVM model by extracting the features from the discriminator and test it on Food101 dataset[3].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